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79" r:id="rId3"/>
    <p:sldId id="257" r:id="rId4"/>
    <p:sldId id="278" r:id="rId5"/>
    <p:sldId id="256" r:id="rId6"/>
    <p:sldId id="263" r:id="rId7"/>
    <p:sldId id="274" r:id="rId8"/>
    <p:sldId id="265" r:id="rId9"/>
    <p:sldId id="268" r:id="rId10"/>
    <p:sldId id="266" r:id="rId11"/>
    <p:sldId id="267" r:id="rId12"/>
    <p:sldId id="269" r:id="rId13"/>
    <p:sldId id="273" r:id="rId14"/>
    <p:sldId id="275" r:id="rId15"/>
    <p:sldId id="277" r:id="rId16"/>
    <p:sldId id="28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A3C7E7"/>
    <a:srgbClr val="57D3FF"/>
    <a:srgbClr val="268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9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C2BE0-8707-467F-BC2C-830627C904D8}" type="datetimeFigureOut">
              <a:rPr lang="ru-RU" smtClean="0"/>
              <a:pPr>
                <a:defRPr/>
              </a:pPr>
              <a:t>вт 26.09.23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DAD5CF-00CC-41BB-BF3C-78AB97C89E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8328F-226C-489B-8EB3-65FDD0DE497C}" type="datetimeFigureOut">
              <a:rPr lang="ru-RU" smtClean="0"/>
              <a:pPr>
                <a:defRPr/>
              </a:pPr>
              <a:t>вт 26.09.23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AAEDD-0CAD-445A-AA5D-B14A2474EA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5F1DB8-546E-405E-8F5F-462D314F68A2}" type="datetimeFigureOut">
              <a:rPr lang="ru-RU" smtClean="0"/>
              <a:pPr>
                <a:defRPr/>
              </a:pPr>
              <a:t>вт 26.09.23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E5C947-F1D2-4499-B1D3-D4C9CD837C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0BF77B-5556-4AFB-818F-E6B3B092E9CD}" type="datetimeFigureOut">
              <a:rPr lang="ru-RU" smtClean="0"/>
              <a:pPr>
                <a:defRPr/>
              </a:pPr>
              <a:t>вт 26.09.23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779ACA-6B81-4E89-8D55-3744AC9E05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DB663-D07F-40DE-8633-F38CE19AC765}" type="datetimeFigureOut">
              <a:rPr lang="ru-RU" smtClean="0"/>
              <a:pPr>
                <a:defRPr/>
              </a:pPr>
              <a:t>вт 26.09.23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F9760-7FB9-461D-9310-48BEFB7225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A22494-EE3F-4456-8F25-86D4ED8E3518}" type="datetimeFigureOut">
              <a:rPr lang="ru-RU" smtClean="0"/>
              <a:pPr>
                <a:defRPr/>
              </a:pPr>
              <a:t>вт 26.09.23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15A905-2242-4FC6-B096-0DABD29C85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562241-07D8-470C-A5CF-FE3058AD7C87}" type="datetimeFigureOut">
              <a:rPr lang="ru-RU" smtClean="0"/>
              <a:pPr>
                <a:defRPr/>
              </a:pPr>
              <a:t>вт 26.09.23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7CCDA-EE6A-43FD-89A8-04FDDFF32F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EB5305-5946-4427-91B3-039BA0CD937B}" type="datetimeFigureOut">
              <a:rPr lang="ru-RU" smtClean="0"/>
              <a:pPr>
                <a:defRPr/>
              </a:pPr>
              <a:t>вт 26.09.23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F3AD2-E8A0-401C-866B-2182952C99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4E2834-4D88-4EE5-8F52-60EF34661E59}" type="datetimeFigureOut">
              <a:rPr lang="ru-RU" smtClean="0"/>
              <a:pPr>
                <a:defRPr/>
              </a:pPr>
              <a:t>вт 26.09.23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396FD-4917-4C52-A2C5-F150AAB4C6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0B5EE-2348-4126-9885-74611E65B1F9}" type="datetimeFigureOut">
              <a:rPr lang="ru-RU" smtClean="0"/>
              <a:pPr>
                <a:defRPr/>
              </a:pPr>
              <a:t>вт 26.09.23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B8FE9-53D2-439C-B6DF-6EB311E12E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0C8116-0138-4C4F-A626-0BB39AB2AFBF}" type="datetimeFigureOut">
              <a:rPr lang="ru-RU" smtClean="0"/>
              <a:pPr>
                <a:defRPr/>
              </a:pPr>
              <a:t>вт 26.09.23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839A77-5C01-4F3E-8A51-C285880ED6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8DACC3-9947-4807-8F5E-0442A225EFBE}" type="datetimeFigureOut">
              <a:rPr lang="ru-RU" smtClean="0"/>
              <a:pPr>
                <a:defRPr/>
              </a:pPr>
              <a:t>вт 26.09.23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57DF17-FB55-4006-9A48-E72D4B9160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WordArt 2"/>
          <p:cNvSpPr>
            <a:spLocks noChangeArrowheads="1" noChangeShapeType="1" noTextEdit="1"/>
          </p:cNvSpPr>
          <p:nvPr/>
        </p:nvSpPr>
        <p:spPr bwMode="auto">
          <a:xfrm>
            <a:off x="526473" y="1745673"/>
            <a:ext cx="8188036" cy="34359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kern="10" spc="320" dirty="0">
              <a:ln w="9525">
                <a:solidFill>
                  <a:srgbClr val="9A009A"/>
                </a:solidFill>
                <a:round/>
                <a:headEnd/>
                <a:tailEnd/>
              </a:ln>
              <a:solidFill>
                <a:schemeClr val="tx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-152400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-1524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ru-RU" altLang="ru-RU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-1524000" y="2000250"/>
            <a:ext cx="1108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200">
                <a:cs typeface="Times New Roman" pitchFamily="18" charset="0"/>
              </a:rPr>
              <a:t>	</a:t>
            </a:r>
            <a:endParaRPr lang="ru-RU" altLang="ru-RU" sz="1100"/>
          </a:p>
          <a:p>
            <a:pPr eaLnBrk="0" hangingPunct="0"/>
            <a:endParaRPr lang="ru-RU" altLang="ru-RU"/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-1524000" y="4041775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br>
              <a:rPr lang="ru-RU" altLang="ru-RU" sz="1400" b="1">
                <a:latin typeface="Times New Roman" pitchFamily="18" charset="0"/>
                <a:cs typeface="Times New Roman" pitchFamily="18" charset="0"/>
              </a:rPr>
            </a:br>
            <a:endParaRPr lang="ru-RU" altLang="ru-RU"/>
          </a:p>
        </p:txBody>
      </p:sp>
      <p:sp>
        <p:nvSpPr>
          <p:cNvPr id="2057" name="TextBox 3"/>
          <p:cNvSpPr txBox="1">
            <a:spLocks noChangeArrowheads="1"/>
          </p:cNvSpPr>
          <p:nvPr/>
        </p:nvSpPr>
        <p:spPr bwMode="auto">
          <a:xfrm>
            <a:off x="346364" y="360219"/>
            <a:ext cx="8229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e-BY" sz="2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Государственное учреждение образован</a:t>
            </a:r>
            <a:r>
              <a:rPr lang="ru-RU" sz="22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ия</a:t>
            </a:r>
            <a:endParaRPr lang="ru-RU" sz="2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be-BY" sz="2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«Средняя школа №39 им. И.Д. Лебедева» г. Гродно»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60218" y="2092036"/>
            <a:ext cx="85066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ЗАПОЛНЕНИЮ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ЖУРНАЛА ПЛАНИРОВАНИЯ И УЧЁТА РАБОТЫ ОБЪЕДИНЕНИЯ ПО ИНТЕРЕСАМ 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180108" y="180108"/>
            <a:ext cx="8754341" cy="6527079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277091" y="300038"/>
            <a:ext cx="8481147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buAutoNum type="romanUcPeriod" startAt="6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МЕТАДЫЧНАЯ РАБОТА</a:t>
            </a:r>
          </a:p>
          <a:p>
            <a:pPr marL="342900" indent="-342900"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Изучение нормативных правовых документов, регламентирующих деятельность учреждения дополнительного образования – в течение года.                             </a:t>
            </a: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Разработка (совершенствование) программы объединения по интересам – до «__»__________2022.   </a:t>
            </a: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Защита программы на Методическом совете.                              </a:t>
            </a: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Посещение методических объединений (согласно плану).                                     </a:t>
            </a: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Посещение курсов повышения квалификации (согласно плану межкурсовой подготовки).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Участие в педагогических советах учреждения (согласно плану).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Разработка и пополнение учебно-методического комплекса объединения </a:t>
            </a:r>
            <a:r>
              <a:rPr lang="ru-RU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интересам – в течение года.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Разработка технологических карт,  проведение открытых занятий,  мастер-классов – в течение года.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занятий коллег с целью повышения </a:t>
            </a:r>
            <a:r>
              <a:rPr lang="ru-RU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педагогического</a:t>
            </a:r>
            <a:r>
              <a:rPr lang="ru-RU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мастерства – в течение года.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Предаттестационная</a:t>
            </a:r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подготовка и аттестационное собеседование (согласно плану).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07818" y="166255"/>
            <a:ext cx="8726632" cy="6526645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35526" y="242888"/>
            <a:ext cx="869892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Каляндарны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план работы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аб’яднання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en-US" sz="19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квартал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(месяц)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56375"/>
              </p:ext>
            </p:extLst>
          </p:nvPr>
        </p:nvGraphicFramePr>
        <p:xfrm>
          <a:off x="651164" y="789709"/>
          <a:ext cx="7865917" cy="4167961"/>
        </p:xfrm>
        <a:graphic>
          <a:graphicData uri="http://schemas.openxmlformats.org/drawingml/2006/table">
            <a:tbl>
              <a:tblPr/>
              <a:tblGrid>
                <a:gridCol w="589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35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7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0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Тэма, раздзел праграмы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ЗМЕСТ РАБОТЫ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Неабходны час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(гадзіны)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Даты правя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be-BY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дзення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0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Мероприятия в рамках недели  дополнительного образования в школе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Реклама, мастер-классы.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Набор, </a:t>
                      </a: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комплектование групп, организационное собрание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27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Ввводное занятие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Ознакомление с работой объединения по интересам,  внутренним распорядком работы учреждения, объединения по интересам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культуры и техники речи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реч</a:t>
                      </a: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55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Комплекс упражнений на технику речи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42888" y="171450"/>
            <a:ext cx="8691561" cy="6550025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585788" y="157163"/>
            <a:ext cx="8072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Звестк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і аб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членах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аб'яднання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04800" y="614798"/>
          <a:ext cx="8539175" cy="5475881"/>
        </p:xfrm>
        <a:graphic>
          <a:graphicData uri="http://schemas.openxmlformats.org/drawingml/2006/table">
            <a:tbl>
              <a:tblPr/>
              <a:tblGrid>
                <a:gridCol w="20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5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2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15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716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15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733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Прозвішча і імя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  <a:r>
                        <a:rPr kumimoji="0" lang="be-BY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ўступлення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ў  а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б’</a:t>
                      </a:r>
                      <a:r>
                        <a:rPr kumimoji="0" lang="be-BY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r>
                        <a:rPr kumimoji="0" 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</a:t>
                      </a:r>
                      <a:r>
                        <a:rPr kumimoji="0" lang="be-BY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be-BY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r>
                        <a:rPr kumimoji="0" lang="be-BY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нара-джэ</a:t>
                      </a:r>
                      <a:r>
                        <a:rPr kumimoji="0" 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be-BY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be-BY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</a:t>
                      </a:r>
                      <a:r>
                        <a:rPr kumimoji="0" 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kumimoji="0" lang="be-BY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альнай установы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Клас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група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Дамашн</a:t>
                      </a:r>
                      <a:r>
                        <a:rPr kumimoji="0" lang="be-BY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 адрас і тэлефон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Звесткі аб бацьках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і прычына выбыцця з аб’яднання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49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Будай</a:t>
                      </a: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Тимофей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08.09.2016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№ 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Гродно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«А»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Гагарина,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19-1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 52 99 08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Будай</a:t>
                      </a: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Анна Эдуардовна,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Будай</a:t>
                      </a: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Леонид Валентинович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1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Воробьёва Тамара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08.09.2016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№ 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Гродно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«А»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Титова, 5-7 т. 52-92-23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Воробьёва Нина Леонидовна,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Воробьёв Анатолий Егорович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6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Жердецкая</a:t>
                      </a: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Мария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08.09.2016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№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Гродно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«Б»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Дарвина,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94-128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 52-64-90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Жердецкая</a:t>
                      </a: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Елена Александровна,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Жердецкий</a:t>
                      </a: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Сергей Петрович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Зайцева Евгения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10.09.2016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Гимназия № 7 г. Гродно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«А»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Титова,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34-213а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 52-36-54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Зайцева Галина Иосифовна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858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Новиков Вячеслав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10.09.2016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№ 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Гродно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«Б»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Гагарина,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40-1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т. 52-09-63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Новикова Марина Сергеевна,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Новиков Иван Владимирович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14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Орловский Виталий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10.09.2016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СШ № 6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г. Гродно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«Б»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Титова,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77-15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 52-56-84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Орловская Лилия Константиновна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01.10.2016 выбыл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371" name="TextBox 8"/>
          <p:cNvSpPr txBox="1">
            <a:spLocks noChangeArrowheads="1"/>
          </p:cNvSpPr>
          <p:nvPr/>
        </p:nvSpPr>
        <p:spPr bwMode="auto">
          <a:xfrm>
            <a:off x="5143500" y="1514475"/>
            <a:ext cx="4443413" cy="347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-1514475" y="171450"/>
            <a:ext cx="7886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be-BY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ік наведвання заняткаў</a:t>
            </a:r>
            <a:endParaRPr lang="ru-RU" sz="200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00958" y="585353"/>
          <a:ext cx="4714875" cy="4266539"/>
        </p:xfrm>
        <a:graphic>
          <a:graphicData uri="http://schemas.openxmlformats.org/drawingml/2006/table">
            <a:tbl>
              <a:tblPr/>
              <a:tblGrid>
                <a:gridCol w="642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7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4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Змест заняткаў, назва тэмы, пералік пытанняу і выкананых практычных работ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Працягласць занятка</a:t>
                      </a: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ў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Подпіс кіраўніка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аб’яднання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Комплектование группы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</a:t>
                      </a:r>
                      <a:r>
                        <a:rPr kumimoji="0" lang="ru-RU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Организационное собрание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5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Вводное занятие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5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культуры и техники речи.</a:t>
                      </a:r>
                      <a:r>
                        <a:rPr kumimoji="0" lang="be-BY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Культура реч</a:t>
                      </a: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 упражнений на технику речи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34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культуры и техники речи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776783"/>
              </p:ext>
            </p:extLst>
          </p:nvPr>
        </p:nvGraphicFramePr>
        <p:xfrm>
          <a:off x="271463" y="584200"/>
          <a:ext cx="3926465" cy="5548053"/>
        </p:xfrm>
        <a:graphic>
          <a:graphicData uri="http://schemas.openxmlformats.org/drawingml/2006/table">
            <a:tbl>
              <a:tblPr/>
              <a:tblGrid>
                <a:gridCol w="345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8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79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79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387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57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Месяцы,  даты</a:t>
                      </a: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Прозвішча і імя</a:t>
                      </a:r>
                      <a:endParaRPr kumimoji="0" lang="ru-RU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Барабанов Руслан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Будай</a:t>
                      </a: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Тимофей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Воробьёва Тамара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54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Жердецкая</a:t>
                      </a: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Мария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0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Зайцева Евгения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Минич Светлана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Новиков Вячеслав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Орловский Виталий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72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Попова Ольга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Родионова Елена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Славинская Юлия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72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Таранов Алексей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32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428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14475" name="Line 2"/>
          <p:cNvSpPr>
            <a:spLocks noChangeShapeType="1"/>
          </p:cNvSpPr>
          <p:nvPr/>
        </p:nvSpPr>
        <p:spPr bwMode="auto">
          <a:xfrm>
            <a:off x="642938" y="642938"/>
            <a:ext cx="1428750" cy="7572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476" name="TextBox 1"/>
          <p:cNvSpPr txBox="1">
            <a:spLocks noChangeArrowheads="1"/>
          </p:cNvSpPr>
          <p:nvPr/>
        </p:nvSpPr>
        <p:spPr bwMode="auto">
          <a:xfrm>
            <a:off x="5532780" y="5029634"/>
            <a:ext cx="3814762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69C7E4-BC36-40DE-AACF-B007F08C404E}"/>
              </a:ext>
            </a:extLst>
          </p:cNvPr>
          <p:cNvSpPr txBox="1"/>
          <p:nvPr/>
        </p:nvSpPr>
        <p:spPr>
          <a:xfrm>
            <a:off x="4572000" y="5029634"/>
            <a:ext cx="38147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/>
              <a:t>МНОГО Н ставить нельзя!</a:t>
            </a:r>
          </a:p>
          <a:p>
            <a:pPr algn="just"/>
            <a:r>
              <a:rPr lang="ru-RU" b="1"/>
              <a:t>Сдаёте до </a:t>
            </a:r>
            <a:r>
              <a:rPr lang="ru-RU" b="1" dirty="0"/>
              <a:t>5 числа, ответственный всё прописывает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78926"/>
              </p:ext>
            </p:extLst>
          </p:nvPr>
        </p:nvGraphicFramePr>
        <p:xfrm>
          <a:off x="166255" y="598054"/>
          <a:ext cx="3914775" cy="5903423"/>
        </p:xfrm>
        <a:graphic>
          <a:graphicData uri="http://schemas.openxmlformats.org/drawingml/2006/table">
            <a:tbl>
              <a:tblPr/>
              <a:tblGrid>
                <a:gridCol w="3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9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603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Месяцы,  даты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</a:p>
                    <a:p>
                      <a:pPr marL="98425" marR="0" lvl="0" indent="-98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Прозвішча і імя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7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1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Барабанов Руслан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17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Будай</a:t>
                      </a: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Тимофей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Воробьёва Тамара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Жердецкая</a:t>
                      </a: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Мария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Зайцева Евгения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Минич Светлана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Новиков Вячеслав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Орловский Виталий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3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Попова Ольга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Родионова Елена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5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Славинская Юлия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5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Таранов Алексей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0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09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76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15442" name="Line 2"/>
          <p:cNvSpPr>
            <a:spLocks noChangeShapeType="1"/>
          </p:cNvSpPr>
          <p:nvPr/>
        </p:nvSpPr>
        <p:spPr bwMode="auto">
          <a:xfrm>
            <a:off x="503527" y="582902"/>
            <a:ext cx="1457325" cy="8588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43" name="TextBox 1"/>
          <p:cNvSpPr txBox="1">
            <a:spLocks noChangeArrowheads="1"/>
          </p:cNvSpPr>
          <p:nvPr/>
        </p:nvSpPr>
        <p:spPr bwMode="auto">
          <a:xfrm>
            <a:off x="4871599" y="4786312"/>
            <a:ext cx="3814762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507" name="TextBox 4"/>
          <p:cNvSpPr txBox="1">
            <a:spLocks noChangeArrowheads="1"/>
          </p:cNvSpPr>
          <p:nvPr/>
        </p:nvSpPr>
        <p:spPr bwMode="auto">
          <a:xfrm>
            <a:off x="-2020888" y="141288"/>
            <a:ext cx="8401051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be-BY" sz="2000" b="1">
                <a:latin typeface="Times New Roman" pitchFamily="18" charset="0"/>
                <a:cs typeface="Times New Roman" pitchFamily="18" charset="0"/>
              </a:rPr>
              <a:t>аняткі па мерах бяспекі 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08" name="TextBox 6"/>
          <p:cNvSpPr txBox="1">
            <a:spLocks noChangeArrowheads="1"/>
          </p:cNvSpPr>
          <p:nvPr/>
        </p:nvSpPr>
        <p:spPr bwMode="auto">
          <a:xfrm>
            <a:off x="4271963" y="541338"/>
            <a:ext cx="4729162" cy="508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098203" y="583334"/>
          <a:ext cx="4865688" cy="6117648"/>
        </p:xfrm>
        <a:graphic>
          <a:graphicData uri="http://schemas.openxmlformats.org/drawingml/2006/table">
            <a:tbl>
              <a:tblPr/>
              <a:tblGrid>
                <a:gridCol w="54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9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3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Змест інструктажа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Подпіс кіраўніка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аб’яд-нання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мерам безопасного поведения на занятиях, соблюдению правил дорожного движения, действиям в случае пожара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</a:t>
                      </a: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25425" algn="just" defTabSz="914400" rtl="0" eaLnBrk="1" fontAlgn="base" latinLnBrk="0" hangingPunct="1">
                        <a:lnSpc>
                          <a:spcPts val="1375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4025" algn="l"/>
                        </a:tabLst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по правилам дорожного движения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20.11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25425" algn="just" defTabSz="914400" rtl="0" eaLnBrk="1" fontAlgn="base" latinLnBrk="0" hangingPunct="1">
                        <a:lnSpc>
                          <a:spcPts val="13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4025" algn="l"/>
                        </a:tabLst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по правилам поведения в общественных местах, транспорте, во время экскурсий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по правилам поведения при чрезвычайных ситуациях: пожаре, террористических актах. Петарды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на тему  </a:t>
                      </a: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«Чтобы на льду не попасть в беду</a:t>
                      </a:r>
                      <a:r>
                        <a:rPr kumimoji="0" lang="be-BY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”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26.02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по  п</a:t>
                      </a: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рофилактике травматизма. Оказание первой помощи при травмах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19.03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о причинах н</a:t>
                      </a: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арушения осанки. Движение и активность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09.04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по правилам поведения  на воде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0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на тему «Опасности в лесу»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70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9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70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225425" algn="just" defTabSz="914400" rtl="0" eaLnBrk="1" fontAlgn="base" latinLnBrk="0" hangingPunct="1">
                        <a:lnSpc>
                          <a:spcPts val="1375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4025" algn="l"/>
                        </a:tabLst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по правилам дорожного движения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подпись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07818" y="136526"/>
            <a:ext cx="8728364" cy="6485948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257300" y="1452563"/>
          <a:ext cx="6618288" cy="4084320"/>
        </p:xfrm>
        <a:graphic>
          <a:graphicData uri="http://schemas.openxmlformats.org/drawingml/2006/table">
            <a:tbl>
              <a:tblPr/>
              <a:tblGrid>
                <a:gridCol w="1239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7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Змест заўвагі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Подпіс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16467" name="Rectangle 1"/>
          <p:cNvSpPr>
            <a:spLocks noChangeArrowheads="1"/>
          </p:cNvSpPr>
          <p:nvPr/>
        </p:nvSpPr>
        <p:spPr bwMode="auto">
          <a:xfrm>
            <a:off x="1435100" y="820738"/>
            <a:ext cx="6483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be-BY" altLang="ru-RU" sz="2000">
                <a:latin typeface="Times New Roman" pitchFamily="18" charset="0"/>
                <a:cs typeface="Times New Roman" pitchFamily="18" charset="0"/>
              </a:rPr>
              <a:t>ЗАЎВАГІ АДМІНІСТРАЦЫІ ПА ВЯДЗЕННІ ЖУРНАЛА</a:t>
            </a:r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altLang="ru-RU" sz="2000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WordArt 2"/>
          <p:cNvSpPr>
            <a:spLocks noChangeArrowheads="1" noChangeShapeType="1" noTextEdit="1"/>
          </p:cNvSpPr>
          <p:nvPr/>
        </p:nvSpPr>
        <p:spPr bwMode="auto">
          <a:xfrm>
            <a:off x="1510145" y="2424544"/>
            <a:ext cx="6733310" cy="2748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bliqueTopLeft"/>
              <a:lightRig rig="threePt" dir="t"/>
            </a:scene3d>
          </a:bodyPr>
          <a:lstStyle/>
          <a:p>
            <a:pPr eaLnBrk="0" hangingPunct="0">
              <a:defRPr/>
            </a:pPr>
            <a:endParaRPr lang="ru-RU" altLang="ru-RU" sz="1050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-152400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-1524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ru-RU" alt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-1524000" y="2000250"/>
            <a:ext cx="1108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200">
                <a:cs typeface="Times New Roman" pitchFamily="18" charset="0"/>
              </a:rPr>
              <a:t>	</a:t>
            </a:r>
            <a:endParaRPr lang="ru-RU" altLang="ru-RU" sz="1100"/>
          </a:p>
          <a:p>
            <a:pPr eaLnBrk="0" hangingPunct="0"/>
            <a:endParaRPr lang="ru-RU" altLang="ru-RU"/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-1524000" y="4041775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br>
              <a:rPr lang="ru-RU" altLang="ru-RU" sz="1400" b="1">
                <a:latin typeface="Times New Roman" pitchFamily="18" charset="0"/>
                <a:cs typeface="Times New Roman" pitchFamily="18" charset="0"/>
              </a:rPr>
            </a:br>
            <a:endParaRPr lang="ru-RU" altLang="ru-RU"/>
          </a:p>
        </p:txBody>
      </p:sp>
      <p:sp>
        <p:nvSpPr>
          <p:cNvPr id="17417" name="TextBox 3"/>
          <p:cNvSpPr txBox="1">
            <a:spLocks noChangeArrowheads="1"/>
          </p:cNvSpPr>
          <p:nvPr/>
        </p:nvSpPr>
        <p:spPr bwMode="auto">
          <a:xfrm>
            <a:off x="512618" y="385185"/>
            <a:ext cx="81741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e-BY" sz="2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Государственное учреждение образован</a:t>
            </a:r>
            <a:r>
              <a:rPr lang="ru-RU" sz="2200" dirty="0" err="1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ия</a:t>
            </a:r>
            <a:endParaRPr lang="ru-RU" sz="2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be-BY" sz="2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«Средняя школа №39 им. И.Д. Лебедева» г. Гродно»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98764" y="2355272"/>
            <a:ext cx="80079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ЖЕЛАЕМ УСПЕХОВ В ОРГАНИЗАЦИИ ДОПОЛНИТЕЛЬНОГО ОБРАЗОВАНИЯ ДЕТЕЙ И МОЛОДЁЖИ!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-152400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-1524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ru-RU" altLang="ru-RU"/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-1524000" y="2000250"/>
            <a:ext cx="1108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altLang="ru-RU" sz="1200">
                <a:cs typeface="Times New Roman" pitchFamily="18" charset="0"/>
              </a:rPr>
              <a:t>	</a:t>
            </a:r>
            <a:endParaRPr lang="ru-RU" altLang="ru-RU" sz="1100"/>
          </a:p>
          <a:p>
            <a:pPr eaLnBrk="0" hangingPunct="0"/>
            <a:endParaRPr lang="ru-RU" altLang="ru-RU"/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-1524000" y="4041775"/>
            <a:ext cx="184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br>
              <a:rPr lang="ru-RU" altLang="ru-RU" sz="1400" b="1">
                <a:latin typeface="Times New Roman" pitchFamily="18" charset="0"/>
                <a:cs typeface="Times New Roman" pitchFamily="18" charset="0"/>
              </a:rPr>
            </a:br>
            <a:endParaRPr lang="ru-RU" altLang="ru-RU"/>
          </a:p>
        </p:txBody>
      </p:sp>
      <p:sp>
        <p:nvSpPr>
          <p:cNvPr id="3078" name="TextBox 50"/>
          <p:cNvSpPr txBox="1">
            <a:spLocks noChangeArrowheads="1"/>
          </p:cNvSpPr>
          <p:nvPr/>
        </p:nvSpPr>
        <p:spPr bwMode="auto">
          <a:xfrm>
            <a:off x="793750" y="382588"/>
            <a:ext cx="7902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221671" y="401781"/>
            <a:ext cx="871335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tabLst>
                <a:tab pos="342900" algn="l"/>
              </a:tabLs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Структура</a:t>
            </a:r>
          </a:p>
          <a:p>
            <a:pPr algn="ctr">
              <a:tabLst>
                <a:tab pos="342900" algn="l"/>
              </a:tabLst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журн</a:t>
            </a:r>
            <a:r>
              <a:rPr lang="be-BY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sz="2400" b="1" dirty="0">
                <a:latin typeface="Times New Roman" pitchFamily="18" charset="0"/>
                <a:cs typeface="Times New Roman" pitchFamily="18" charset="0"/>
              </a:rPr>
              <a:t>планавання і ўліку работы</a:t>
            </a:r>
          </a:p>
          <a:p>
            <a:pPr algn="ctr">
              <a:tabLst>
                <a:tab pos="342900" algn="l"/>
              </a:tabLst>
            </a:pPr>
            <a:r>
              <a:rPr lang="be-BY" sz="2400" b="1" dirty="0">
                <a:latin typeface="Times New Roman" pitchFamily="18" charset="0"/>
                <a:cs typeface="Times New Roman" pitchFamily="18" charset="0"/>
              </a:rPr>
              <a:t> аб’яднання па інтарэсах</a:t>
            </a:r>
          </a:p>
          <a:p>
            <a:pPr algn="ctr">
              <a:tabLst>
                <a:tab pos="342900" algn="l"/>
              </a:tabLst>
            </a:pPr>
            <a:r>
              <a:rPr lang="be-BY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Указанн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і па вядзенні журнала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>
                <a:latin typeface="Times New Roman" pitchFamily="18" charset="0"/>
                <a:cs typeface="Times New Roman" pitchFamily="18" charset="0"/>
              </a:rPr>
              <a:t> Змест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>
                <a:latin typeface="Times New Roman" pitchFamily="18" charset="0"/>
                <a:cs typeface="Times New Roman" pitchFamily="18" charset="0"/>
              </a:rPr>
              <a:t> План работы аб’яднання на ___ навучальны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be-BY" b="1" dirty="0">
                <a:latin typeface="Times New Roman" pitchFamily="18" charset="0"/>
                <a:cs typeface="Times New Roman" pitchFamily="18" charset="0"/>
              </a:rPr>
              <a:t>- Мэты і задачы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be-BY" b="1" dirty="0">
                <a:latin typeface="Times New Roman" pitchFamily="18" charset="0"/>
                <a:cs typeface="Times New Roman" pitchFamily="18" charset="0"/>
              </a:rPr>
              <a:t>- Арганізацыйная работа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be-BY" b="1" dirty="0">
                <a:latin typeface="Times New Roman" pitchFamily="18" charset="0"/>
                <a:cs typeface="Times New Roman" pitchFamily="18" charset="0"/>
              </a:rPr>
              <a:t>- Вучэбна-тэматычны план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be-BY" b="1" dirty="0">
                <a:latin typeface="Times New Roman" pitchFamily="18" charset="0"/>
                <a:cs typeface="Times New Roman" pitchFamily="18" charset="0"/>
              </a:rPr>
              <a:t>- Выхаваўчая работа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be-BY" b="1" dirty="0">
                <a:latin typeface="Times New Roman" pitchFamily="18" charset="0"/>
                <a:cs typeface="Times New Roman" pitchFamily="18" charset="0"/>
              </a:rPr>
              <a:t>- Сувязь з навучальнай установай, грамадскасцю, бацькамі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be-BY" b="1" dirty="0">
                <a:latin typeface="Times New Roman" pitchFamily="18" charset="0"/>
                <a:cs typeface="Times New Roman" pitchFamily="18" charset="0"/>
              </a:rPr>
              <a:t>- Метадычная работа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>
                <a:latin typeface="Times New Roman" pitchFamily="18" charset="0"/>
                <a:cs typeface="Times New Roman" pitchFamily="18" charset="0"/>
              </a:rPr>
              <a:t> Каляндарны план работы аб’яднання на ___квартал (месяц)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>
                <a:latin typeface="Times New Roman" pitchFamily="18" charset="0"/>
                <a:cs typeface="Times New Roman" pitchFamily="18" charset="0"/>
              </a:rPr>
              <a:t> Звесткі аб членах аб’яднання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>
                <a:latin typeface="Times New Roman" pitchFamily="18" charset="0"/>
                <a:cs typeface="Times New Roman" pitchFamily="18" charset="0"/>
              </a:rPr>
              <a:t> Улік наведвання заняткаў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>
                <a:latin typeface="Times New Roman" pitchFamily="18" charset="0"/>
                <a:cs typeface="Times New Roman" pitchFamily="18" charset="0"/>
              </a:rPr>
              <a:t> Заняткі па мерах бяспекі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  <a:tabLst>
                <a:tab pos="342900" algn="l"/>
              </a:tabLst>
            </a:pPr>
            <a:r>
              <a:rPr lang="be-BY" b="1" dirty="0">
                <a:latin typeface="Times New Roman" pitchFamily="18" charset="0"/>
                <a:cs typeface="Times New Roman" pitchFamily="18" charset="0"/>
              </a:rPr>
              <a:t> Заўвагі адміністрацыі па вядзенні журнала</a:t>
            </a:r>
            <a:endParaRPr lang="be-BY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930525" y="1968500"/>
            <a:ext cx="46038" cy="4603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Загнутый угол 17"/>
          <p:cNvSpPr/>
          <p:nvPr/>
        </p:nvSpPr>
        <p:spPr>
          <a:xfrm>
            <a:off x="277090" y="387927"/>
            <a:ext cx="8504959" cy="5929746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1600" b="1" dirty="0">
                <a:solidFill>
                  <a:srgbClr val="000000"/>
                </a:solidFill>
                <a:latin typeface="Times New Roman" pitchFamily="18" charset="0"/>
              </a:rPr>
              <a:t>МІНІСТЭРСТВА АДУКАЦЫІ РЭСПУБЛІКІ БЕЛАРУСЬ</a:t>
            </a:r>
            <a:endParaRPr lang="ru-RU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e-BY" sz="2800" b="1" dirty="0">
                <a:solidFill>
                  <a:srgbClr val="000000"/>
                </a:solidFill>
                <a:latin typeface="Times New Roman" pitchFamily="18" charset="0"/>
              </a:rPr>
              <a:t>ЖУРНАЛ</a:t>
            </a:r>
            <a:endParaRPr lang="ru-RU" sz="28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be-BY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планавання і  ўліку работы аб’яднання па інтарэсах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e-BY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“Музыкальная сказка”</a:t>
            </a:r>
            <a:endParaRPr lang="ru-RU" sz="20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(назва аб’яднання)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be-BY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ГУО 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«Средняя школа №39 </a:t>
            </a:r>
            <a:r>
              <a:rPr lang="ru-RU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им.И.Д.Лебедева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г. Гродно»</a:t>
            </a:r>
          </a:p>
          <a:p>
            <a:pPr algn="ctr">
              <a:defRPr/>
            </a:pPr>
            <a:r>
              <a:rPr lang="be-BY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(установа адукацыі)</a:t>
            </a: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defRPr/>
            </a:pPr>
            <a:endPara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2022/2023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навучальны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нутый угол 5"/>
          <p:cNvSpPr/>
          <p:nvPr/>
        </p:nvSpPr>
        <p:spPr>
          <a:xfrm>
            <a:off x="2930525" y="1968500"/>
            <a:ext cx="46038" cy="46038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Загнутый угол 15"/>
          <p:cNvSpPr/>
          <p:nvPr/>
        </p:nvSpPr>
        <p:spPr>
          <a:xfrm>
            <a:off x="7791450" y="6383338"/>
            <a:ext cx="46038" cy="46037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Загнутый угол 17"/>
          <p:cNvSpPr/>
          <p:nvPr/>
        </p:nvSpPr>
        <p:spPr>
          <a:xfrm>
            <a:off x="263236" y="166255"/>
            <a:ext cx="8645237" cy="6483927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be-BY" sz="1600" b="1" kern="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5" name="TextBox 1"/>
          <p:cNvSpPr txBox="1">
            <a:spLocks noChangeArrowheads="1"/>
          </p:cNvSpPr>
          <p:nvPr/>
        </p:nvSpPr>
        <p:spPr bwMode="auto">
          <a:xfrm>
            <a:off x="304799" y="308589"/>
            <a:ext cx="8520545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be-BY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ГУО 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«Средняя школа №39 им. </a:t>
            </a:r>
            <a:r>
              <a:rPr lang="ru-RU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И.Д.Лебедева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г. Гродно»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e-BY" dirty="0">
                <a:latin typeface="Times New Roman" pitchFamily="18" charset="0"/>
                <a:cs typeface="Times New Roman" pitchFamily="18" charset="0"/>
              </a:rPr>
              <a:t>ўстановы адукацыі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be-BY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>
                <a:latin typeface="Times New Roman" pitchFamily="18" charset="0"/>
              </a:rPr>
              <a:t>ЖУРНАЛ</a:t>
            </a:r>
          </a:p>
          <a:p>
            <a:pPr algn="ctr"/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планавання і ўліку работы аб’яднання па інтарэсах</a:t>
            </a:r>
          </a:p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e-BY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“Музыкальная сказка”</a:t>
            </a:r>
            <a:endParaRPr lang="ru-RU" sz="2000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e-BY" dirty="0">
                <a:latin typeface="Times New Roman" pitchFamily="18" charset="0"/>
                <a:cs typeface="Times New Roman" pitchFamily="18" charset="0"/>
              </a:rPr>
              <a:t>(назва аб’яднання)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e-BY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2022/2023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e-BY" b="1" dirty="0">
                <a:latin typeface="Times New Roman" pitchFamily="18" charset="0"/>
                <a:cs typeface="Times New Roman" pitchFamily="18" charset="0"/>
              </a:rPr>
              <a:t>нав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учальны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be-BY" sz="2000" dirty="0">
                <a:latin typeface="Times New Roman" pitchFamily="18" charset="0"/>
                <a:cs typeface="Times New Roman" pitchFamily="18" charset="0"/>
              </a:rPr>
              <a:t>Кіраўнік 	</a:t>
            </a:r>
            <a:r>
              <a:rPr lang="ru-RU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Савельева Ольга </a:t>
            </a:r>
            <a:r>
              <a:rPr lang="ru-RU" b="1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Ивановна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___________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нутый угол 8"/>
          <p:cNvSpPr/>
          <p:nvPr/>
        </p:nvSpPr>
        <p:spPr>
          <a:xfrm>
            <a:off x="332509" y="249382"/>
            <a:ext cx="8463828" cy="6317674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7" name="TextBox 14"/>
          <p:cNvSpPr txBox="1">
            <a:spLocks noChangeArrowheads="1"/>
          </p:cNvSpPr>
          <p:nvPr/>
        </p:nvSpPr>
        <p:spPr bwMode="auto">
          <a:xfrm>
            <a:off x="790575" y="1535113"/>
            <a:ext cx="7993063" cy="295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ЗМЕСТ </a:t>
            </a:r>
          </a:p>
          <a:p>
            <a:pPr algn="ctr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be-BY" b="1" dirty="0">
                <a:latin typeface="Times New Roman" pitchFamily="18" charset="0"/>
                <a:cs typeface="Times New Roman" pitchFamily="18" charset="0"/>
              </a:rPr>
              <a:t>План работы аб’яднання на год              		                стар.   </a:t>
            </a:r>
            <a:r>
              <a:rPr lang="be-BY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4-7_ 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b="1" dirty="0">
                <a:latin typeface="Times New Roman" pitchFamily="18" charset="0"/>
                <a:cs typeface="Times New Roman" pitchFamily="18" charset="0"/>
              </a:rPr>
              <a:t>Каляндарны план работы аб’яднання на квартал                      стар.   </a:t>
            </a:r>
            <a:r>
              <a:rPr lang="be-BY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8-19_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b="1" dirty="0">
                <a:latin typeface="Times New Roman" pitchFamily="18" charset="0"/>
                <a:cs typeface="Times New Roman" pitchFamily="18" charset="0"/>
              </a:rPr>
              <a:t>Звесткі аб членах аб’яднання  		       	                стар.   </a:t>
            </a:r>
            <a:r>
              <a:rPr lang="be-BY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20-23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b="1" dirty="0">
                <a:latin typeface="Times New Roman" pitchFamily="18" charset="0"/>
                <a:cs typeface="Times New Roman" pitchFamily="18" charset="0"/>
              </a:rPr>
              <a:t>Улік наведвання заняткаў                                        		стар.  </a:t>
            </a:r>
            <a:r>
              <a:rPr lang="be-BY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24-47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b="1" dirty="0">
                <a:latin typeface="Times New Roman" pitchFamily="18" charset="0"/>
                <a:cs typeface="Times New Roman" pitchFamily="18" charset="0"/>
              </a:rPr>
              <a:t>Заняткі па мерах бяспекі                                           		стар.  </a:t>
            </a:r>
            <a:r>
              <a:rPr lang="be-BY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48-51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e-BY" b="1" dirty="0">
                <a:latin typeface="Times New Roman" pitchFamily="18" charset="0"/>
                <a:cs typeface="Times New Roman" pitchFamily="18" charset="0"/>
              </a:rPr>
              <a:t>Заўвагі адміністрацыі  па вядзенні журнала         		стар.   </a:t>
            </a:r>
            <a:r>
              <a:rPr lang="be-BY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52__</a:t>
            </a:r>
            <a:endParaRPr lang="ru-RU" b="1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be-BY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4909" y="318655"/>
            <a:ext cx="401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e-BY" dirty="0"/>
              <a:t>3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нутый угол 2"/>
          <p:cNvSpPr/>
          <p:nvPr/>
        </p:nvSpPr>
        <p:spPr>
          <a:xfrm>
            <a:off x="180109" y="193963"/>
            <a:ext cx="8763866" cy="6345381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241300" y="3429000"/>
            <a:ext cx="63500" cy="52387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anchor="ctr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342900">
              <a:defRPr/>
            </a:pPr>
            <a:r>
              <a:rPr lang="ru-RU" alt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100" dirty="0"/>
          </a:p>
          <a:p>
            <a:pPr>
              <a:defRPr/>
            </a:pPr>
            <a:endParaRPr lang="ru-RU" altLang="ru-RU" sz="1400" dirty="0">
              <a:latin typeface="Times New Roman" panose="02020603050405020304" pitchFamily="18" charset="0"/>
              <a:sym typeface="Webdings" panose="05030102010509060703" pitchFamily="18" charset="2"/>
            </a:endParaRPr>
          </a:p>
        </p:txBody>
      </p:sp>
      <p:sp>
        <p:nvSpPr>
          <p:cNvPr id="7172" name="TextBox 7"/>
          <p:cNvSpPr txBox="1">
            <a:spLocks noChangeArrowheads="1"/>
          </p:cNvSpPr>
          <p:nvPr/>
        </p:nvSpPr>
        <p:spPr bwMode="auto">
          <a:xfrm>
            <a:off x="1925638" y="288925"/>
            <a:ext cx="6996112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 b="1">
                <a:latin typeface="Times New Roman" pitchFamily="18" charset="0"/>
                <a:cs typeface="Times New Roman" pitchFamily="18" charset="0"/>
              </a:rPr>
              <a:t>ЗАЦВЯРДЖАЮ </a:t>
            </a:r>
          </a:p>
          <a:p>
            <a:pPr algn="ctr"/>
            <a:r>
              <a:rPr lang="ru-RU" sz="1600" b="1">
                <a:latin typeface="Times New Roman" pitchFamily="18" charset="0"/>
                <a:cs typeface="Times New Roman" pitchFamily="18" charset="0"/>
              </a:rPr>
              <a:t>  			Дырэктар </a:t>
            </a:r>
          </a:p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8"/>
          <p:cNvSpPr txBox="1">
            <a:spLocks noChangeArrowheads="1"/>
          </p:cNvSpPr>
          <p:nvPr/>
        </p:nvSpPr>
        <p:spPr bwMode="auto">
          <a:xfrm>
            <a:off x="261938" y="925513"/>
            <a:ext cx="855345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План работы аб’яднання на </a:t>
            </a:r>
            <a:r>
              <a:rPr lang="be-BY" sz="20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2022/2023</a:t>
            </a:r>
            <a:r>
              <a:rPr lang="be-BY" sz="2000" b="1" dirty="0">
                <a:latin typeface="Times New Roman" pitchFamily="18" charset="0"/>
                <a:cs typeface="Times New Roman" pitchFamily="18" charset="0"/>
              </a:rPr>
              <a:t> навучальны год</a:t>
            </a:r>
          </a:p>
          <a:p>
            <a:pPr algn="ctr"/>
            <a:endParaRPr lang="be-BY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AutoNum type="romanUcPeriod"/>
            </a:pPr>
            <a:r>
              <a:rPr lang="be-BY" sz="1600" b="1" dirty="0">
                <a:latin typeface="Times New Roman" pitchFamily="18" charset="0"/>
                <a:cs typeface="Times New Roman" pitchFamily="18" charset="0"/>
              </a:rPr>
              <a:t> МЭТЫ І ЗАДАЧЫ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endParaRPr lang="ru-RU" sz="16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>
                <a:solidFill>
                  <a:srgbClr val="2E75B6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</a:t>
            </a:r>
          </a:p>
          <a:p>
            <a:r>
              <a:rPr lang="ru-RU" sz="1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 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ea typeface="Sylfaen" pitchFamily="18" charset="0"/>
                <a:cs typeface="Times New Roman" pitchFamily="18" charset="0"/>
              </a:rPr>
              <a:t>образовательные, воспитательные и развивающие (согласно программе объединения)</a:t>
            </a:r>
            <a:endParaRPr lang="ru-RU" sz="1600" i="1" dirty="0">
              <a:solidFill>
                <a:srgbClr val="002060"/>
              </a:solidFill>
              <a:latin typeface="Times New Roman" pitchFamily="18" charset="0"/>
              <a:ea typeface="Sylfaen" pitchFamily="18" charset="0"/>
              <a:cs typeface="Times New Roman" pitchFamily="18" charset="0"/>
            </a:endParaRPr>
          </a:p>
          <a:p>
            <a:endParaRPr lang="ru-RU" sz="16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be-BY" sz="1600" b="1" dirty="0">
                <a:latin typeface="Times New Roman" pitchFamily="18" charset="0"/>
                <a:cs typeface="Times New Roman" pitchFamily="18" charset="0"/>
              </a:rPr>
              <a:t>АРГАНІЗАЦЫЙНАЯ РАБОТА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Оформление и распространение информационно-рекламного материала – до 15.09.2022.___</a:t>
            </a: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Подготовка учебного кабинета – до 01.09.2022._______________________________________</a:t>
            </a: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Участие в неделе дополнительного образования в школе со 2 по 10 сентября 2022года._________________________</a:t>
            </a: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Сбор заявлений  от родителей о зачислении в объединение по интересам – до 15.09.2022.___</a:t>
            </a: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Составление списков учащихся и комплектование объединения по интересам – до 15.09.2022              </a:t>
            </a: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Составление расписания – до </a:t>
            </a:r>
            <a:r>
              <a:rPr lang="en-US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0.09.2022.</a:t>
            </a:r>
            <a:r>
              <a:rPr lang="be-BY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</a:t>
            </a:r>
            <a:endParaRPr lang="ru-RU" sz="16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Проведение организационного собрания -  «_»__2022; выбор старосты.__________________</a:t>
            </a: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 Приобретение  материалов и инструментов для организации работы объединения по______ интересам – до 15.09.2022 г. и  в течение </a:t>
            </a:r>
            <a:r>
              <a:rPr lang="ru-RU" sz="1600" i="1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года.__________________________________________</a:t>
            </a:r>
            <a:endParaRPr lang="ru-RU" sz="1600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9. Утверждение журнала  планирования и учёта работы объединения – до 17.09.2022.______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7927" y="235527"/>
            <a:ext cx="360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4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180109" y="180109"/>
            <a:ext cx="8754341" cy="6497782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731305"/>
              </p:ext>
            </p:extLst>
          </p:nvPr>
        </p:nvGraphicFramePr>
        <p:xfrm>
          <a:off x="366495" y="832059"/>
          <a:ext cx="8411009" cy="4293709"/>
        </p:xfrm>
        <a:graphic>
          <a:graphicData uri="http://schemas.openxmlformats.org/drawingml/2006/table">
            <a:tbl>
              <a:tblPr/>
              <a:tblGrid>
                <a:gridCol w="639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82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4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0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4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 п.</a:t>
                      </a:r>
                    </a:p>
                  </a:txBody>
                  <a:tcPr marL="0" marR="0" marT="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ТЭМЫ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1588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15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Усяго гадзін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e-BY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e-BY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тым ліку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тэорыя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практыка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Вводное занятие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культуры и техники речи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Основы ритмопластики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Знакомство с театральной игрой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5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начальных вокально-хоровых навыков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86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Театральные постановки сказок «Айболит», «Бременские музыканты», «Гудвин»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Концертная деятельность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 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Итоговое занятие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5948">
                <a:tc>
                  <a:txBody>
                    <a:bodyPr/>
                    <a:lstStyle/>
                    <a:p>
                      <a:pPr marL="0" marR="0" lvl="0" indent="45085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327" marR="62327" marT="0" marB="0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450850" algn="just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085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УСЯГО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75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</a:p>
                  </a:txBody>
                  <a:tcPr marL="62327" marR="623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263" name="TextBox 5"/>
          <p:cNvSpPr txBox="1">
            <a:spLocks noChangeArrowheads="1"/>
          </p:cNvSpPr>
          <p:nvPr/>
        </p:nvSpPr>
        <p:spPr bwMode="auto">
          <a:xfrm>
            <a:off x="757887" y="180109"/>
            <a:ext cx="800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ctr">
              <a:buAutoNum type="romanUcPeriod" startAt="3"/>
            </a:pPr>
            <a:r>
              <a:rPr lang="be-BY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ВУЧЭБНА-ТЭМАТЫЧНЫ ПЛАН</a:t>
            </a:r>
          </a:p>
          <a:p>
            <a:pPr marL="514350" indent="-514350" algn="ctr"/>
            <a:r>
              <a:rPr lang="be-BY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(согласно программе)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86549E-86CF-45BF-AFE1-33CA4FF21CC3}"/>
              </a:ext>
            </a:extLst>
          </p:cNvPr>
          <p:cNvSpPr txBox="1"/>
          <p:nvPr/>
        </p:nvSpPr>
        <p:spPr>
          <a:xfrm>
            <a:off x="222152" y="5125768"/>
            <a:ext cx="36183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СОГЛАСОВАНО</a:t>
            </a:r>
          </a:p>
          <a:p>
            <a:r>
              <a:rPr lang="ru-RU" dirty="0"/>
              <a:t>Заместитель </a:t>
            </a:r>
          </a:p>
          <a:p>
            <a:r>
              <a:rPr lang="ru-RU" dirty="0"/>
              <a:t>директора по </a:t>
            </a:r>
          </a:p>
          <a:p>
            <a:r>
              <a:rPr lang="ru-RU" dirty="0"/>
              <a:t>воспитательной работе</a:t>
            </a:r>
          </a:p>
          <a:p>
            <a:r>
              <a:rPr lang="ru-RU" dirty="0"/>
              <a:t>____________ </a:t>
            </a:r>
            <a:r>
              <a:rPr lang="ru-RU" dirty="0" err="1"/>
              <a:t>Д.В.Хуторная</a:t>
            </a:r>
            <a:endParaRPr lang="ru-RU" dirty="0"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21672" y="193964"/>
            <a:ext cx="8712777" cy="6483927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19" name="TextBox 6"/>
          <p:cNvSpPr txBox="1">
            <a:spLocks noChangeArrowheads="1"/>
          </p:cNvSpPr>
          <p:nvPr/>
        </p:nvSpPr>
        <p:spPr bwMode="auto">
          <a:xfrm>
            <a:off x="357188" y="271463"/>
            <a:ext cx="77152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be-BY" sz="2000" b="1">
                <a:latin typeface="Times New Roman" pitchFamily="18" charset="0"/>
                <a:cs typeface="Times New Roman" pitchFamily="18" charset="0"/>
              </a:rPr>
              <a:t>ЫХАВАЎЧАЯ  РАБОТА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7091" y="702686"/>
            <a:ext cx="858981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1.Участие в мероприятиях, посвящённых Дню  знаний (выставки, мастер-классы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сентябрь.</a:t>
            </a:r>
            <a:r>
              <a:rPr lang="be-BY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2.Тематические информационные часы – в течение года.                                                                               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3.Участие в мероприятиях, посвящённых Неделе матери  (выставки, концерты, беседы и т.д.)  – октябрь.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4.Участие в мероприятиях в рамках Дня пожилого человека- октябрь.                                                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5.Экскурсии в музеи, на выставки – в течение года.                                                                   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6.Участие в мероприятиях в рамках  Дня учителя – октябрь.                                                                 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7.Участие в мероприятиях в рамках районной благотворительной акции “Наши дети”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декабрь .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8.Участие в районной благотворительной акции “Чудеса на Рождество”– декабрь, январь .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9.Участие в мероприятиях, посвящённых празднованию Рождества и Нового года – декабрь, январь.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10.Участие в мероприятиях в рамках  Дня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Защитника Отечества – февраль .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11.Участие в мероприятиях в рамках Международного женского дня 8 Марта – март .                                 </a:t>
            </a:r>
            <a:endParaRPr lang="ru-RU" i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Беседы, викторины –  в течение года.         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13.Участие в  мероприятиях,  посвящённых Дню Победы  –  май.                                      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14.Участие в мероприятиях, посвящённых Дню семьи  –  май.  </a:t>
            </a:r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endParaRPr lang="ru-RU" b="1" i="1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21673" y="235526"/>
            <a:ext cx="8712776" cy="6331529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90945" y="526473"/>
            <a:ext cx="8753043" cy="5667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 algn="ctr" fontAlgn="auto">
              <a:spcBef>
                <a:spcPts val="0"/>
              </a:spcBef>
              <a:spcAft>
                <a:spcPts val="0"/>
              </a:spcAft>
              <a:buFontTx/>
              <a:buAutoNum type="romanUcPeriod" startAt="5"/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be-B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УВЯЗЬ З НАВУЧАЛЬНАЙ УСТАНОВАЙ,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e-B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ГРАМАДСКАСЦЮ, БАЦЬКАМІ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Организация совместной работы с учреждениями образования Октябрьского района г. Гродно (презентации объединений по интересам, организация выставок, мастер-классов).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Психолого-педагогическое просвещение родителей: проведение родительских собраний, консультаций, круглых столов, лекториев.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Активное вовлечение родителей и учащихся в совместную </a:t>
            </a:r>
            <a:r>
              <a:rPr lang="ru-RU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культурно-досуговую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деятельность, общественно полезные дела.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Связь объединения </a:t>
            </a:r>
            <a:r>
              <a:rPr lang="ru-RU" i="1" u="sng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интересам с </a:t>
            </a: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профильными учреждениями, предприятиями, творческими союзами, общественными организациями,  библиотеками,  музеями, СМИ, социальными учреждениями.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Привлечение родителей учащихся к участию в традиционных мероприятиях школы (концерты, выставки и др.).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Организация совместной работы родителей, детей, педагога по пополнению материальной базы объединения по интересам – в течение года</a:t>
            </a:r>
            <a:r>
              <a:rPr lang="be-BY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2878</TotalTime>
  <Words>1864</Words>
  <Application>Microsoft Office PowerPoint</Application>
  <PresentationFormat>Экран (4:3)</PresentationFormat>
  <Paragraphs>602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hp1</dc:creator>
  <cp:lastModifiedBy>Наталья</cp:lastModifiedBy>
  <cp:revision>275</cp:revision>
  <dcterms:created xsi:type="dcterms:W3CDTF">2014-11-24T04:59:32Z</dcterms:created>
  <dcterms:modified xsi:type="dcterms:W3CDTF">2023-09-26T16:08:57Z</dcterms:modified>
</cp:coreProperties>
</file>